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37D_DB4327D0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384_C8E3F9F3.xml" ContentType="application/vnd.ms-powerpoint.comments+xml"/>
  <Override PartName="/ppt/notesSlides/notesSlide6.xml" ContentType="application/vnd.openxmlformats-officedocument.presentationml.notesSlide+xml"/>
  <Override PartName="/ppt/comments/modernComment_37F_7A3707A.xml" ContentType="application/vnd.ms-powerpoint.comments+xml"/>
  <Override PartName="/ppt/notesSlides/notesSlide7.xml" ContentType="application/vnd.openxmlformats-officedocument.presentationml.notesSlide+xml"/>
  <Override PartName="/ppt/comments/modernComment_382_5867EFFF.xml" ContentType="application/vnd.ms-powerpoint.comments+xml"/>
  <Override PartName="/ppt/notesSlides/notesSlide8.xml" ContentType="application/vnd.openxmlformats-officedocument.presentationml.notesSlide+xml"/>
  <Override PartName="/ppt/comments/modernComment_383_58E1CD44.xml" ContentType="application/vnd.ms-powerpoint.comments+xml"/>
  <Override PartName="/ppt/notesSlides/notesSlide9.xml" ContentType="application/vnd.openxmlformats-officedocument.presentationml.notesSlide+xml"/>
  <Override PartName="/ppt/comments/modernComment_381_10DF24FC.xml" ContentType="application/vnd.ms-powerpoint.comments+xml"/>
  <Override PartName="/ppt/notesSlides/notesSlide10.xml" ContentType="application/vnd.openxmlformats-officedocument.presentationml.notesSlide+xml"/>
  <Override PartName="/ppt/comments/modernComment_387_BBAB4F20.xml" ContentType="application/vnd.ms-powerpoint.comments+xml"/>
  <Override PartName="/ppt/notesSlides/notesSlide11.xml" ContentType="application/vnd.openxmlformats-officedocument.presentationml.notesSlide+xml"/>
  <Override PartName="/ppt/comments/modernComment_385_9C4FC08F.xml" ContentType="application/vnd.ms-powerpoint.comments+xml"/>
  <Override PartName="/ppt/notesSlides/notesSlide12.xml" ContentType="application/vnd.openxmlformats-officedocument.presentationml.notesSlide+xml"/>
  <Override PartName="/ppt/comments/modernComment_388_85577D50.xml" ContentType="application/vnd.ms-powerpoint.comments+xml"/>
  <Override PartName="/ppt/notesSlides/notesSlide13.xml" ContentType="application/vnd.openxmlformats-officedocument.presentationml.notesSlide+xml"/>
  <Override PartName="/ppt/comments/modernComment_38A_E7D0450A.xml" ContentType="application/vnd.ms-powerpoint.comments+xml"/>
  <Override PartName="/ppt/notesSlides/notesSlide14.xml" ContentType="application/vnd.openxmlformats-officedocument.presentationml.notesSlide+xml"/>
  <Override PartName="/ppt/comments/modernComment_38B_1E0E10A5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466" r:id="rId5"/>
    <p:sldId id="841" r:id="rId6"/>
    <p:sldId id="893" r:id="rId7"/>
    <p:sldId id="894" r:id="rId8"/>
    <p:sldId id="900" r:id="rId9"/>
    <p:sldId id="895" r:id="rId10"/>
    <p:sldId id="898" r:id="rId11"/>
    <p:sldId id="899" r:id="rId12"/>
    <p:sldId id="897" r:id="rId13"/>
    <p:sldId id="903" r:id="rId14"/>
    <p:sldId id="901" r:id="rId15"/>
    <p:sldId id="904" r:id="rId16"/>
    <p:sldId id="906" r:id="rId17"/>
    <p:sldId id="907" r:id="rId18"/>
    <p:sldId id="91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9620E0CC-FABE-4C90-819C-97C8444F69FA}">
          <p14:sldIdLst>
            <p14:sldId id="466"/>
            <p14:sldId id="841"/>
            <p14:sldId id="893"/>
            <p14:sldId id="894"/>
            <p14:sldId id="900"/>
            <p14:sldId id="895"/>
            <p14:sldId id="898"/>
            <p14:sldId id="899"/>
            <p14:sldId id="897"/>
            <p14:sldId id="903"/>
            <p14:sldId id="901"/>
            <p14:sldId id="904"/>
            <p14:sldId id="906"/>
            <p14:sldId id="907"/>
            <p14:sldId id="9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CC6600"/>
    <a:srgbClr val="FF9933"/>
    <a:srgbClr val="FFCC00"/>
    <a:srgbClr val="D60093"/>
    <a:srgbClr val="FF9966"/>
    <a:srgbClr val="FFFF99"/>
    <a:srgbClr val="FBEFC5"/>
    <a:srgbClr val="DCE5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6336" autoAdjust="0"/>
  </p:normalViewPr>
  <p:slideViewPr>
    <p:cSldViewPr snapToGrid="0">
      <p:cViewPr varScale="1">
        <p:scale>
          <a:sx n="119" d="100"/>
          <a:sy n="119" d="100"/>
        </p:scale>
        <p:origin x="54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comments/modernComment_37D_DB4327D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4F97BC-BA09-4FED-8799-A61945518AEA}" authorId="{00000000-0000-0000-0000-000000000000}" created="2024-04-24T00:30:0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78611408" sldId="893"/>
      <ac:spMk id="3" creationId="{1397AF43-1F9E-DB4C-DF6F-8F6C9D7C3B21}"/>
      <ac:txMk cp="348">
        <ac:context len="406" hash="1121068878"/>
      </ac:txMk>
    </ac:txMkLst>
    <p188:pos x="4184542" y="3964983"/>
    <p188:txBody>
      <a:bodyPr/>
      <a:lstStyle/>
      <a:p>
        <a:r>
          <a:rPr lang="en-US"/>
          <a:t>ADD new stuff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37F_7A370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667BAC4-FA88-420B-B571-CACF0E17FE53}" authorId="{00000000-0000-0000-0000-000000000000}" created="2024-04-24T00:30:0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28151674" sldId="895"/>
      <ac:spMk id="3" creationId="{A9E4D076-1AE2-D97E-D1C3-5AF5748B5DDA}"/>
      <ac:txMk cp="348">
        <ac:context len="177" hash="2326572265"/>
      </ac:txMk>
    </ac:txMkLst>
    <p188:pos x="4184542" y="3964983"/>
    <p188:txBody>
      <a:bodyPr/>
      <a:lstStyle/>
      <a:p>
        <a:r>
          <a:rPr lang="en-US"/>
          <a:t>ADD new stuff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381_10DF24F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E6CFF1F-D980-4A11-AC50-B0BA154027B4}" authorId="{00000000-0000-0000-0000-000000000000}" created="2024-04-24T00:30:0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3059452" sldId="897"/>
      <ac:spMk id="3" creationId="{A37829C5-F120-6733-B3A6-D38BD94CF314}"/>
      <ac:txMk cp="348">
        <ac:context len="122" hash="1932294936"/>
      </ac:txMk>
    </ac:txMkLst>
    <p188:txBody>
      <a:bodyPr/>
      <a:lstStyle/>
      <a:p>
        <a:r>
          <a:rPr lang="en-US"/>
          <a:t>ADD new stuff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382_5867EF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32AF2FC-B3EC-4EF4-A8CB-F6671D56C468}" authorId="{00000000-0000-0000-0000-000000000000}" created="2024-04-24T00:30:0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83206655" sldId="898"/>
      <ac:spMk id="3" creationId="{3318D8BC-4FB1-5193-3762-F9AD5F0D9995}"/>
      <ac:txMk cp="348">
        <ac:context len="135" hash="101020142"/>
      </ac:txMk>
    </ac:txMkLst>
    <p188:pos x="4184542" y="3964983"/>
    <p188:txBody>
      <a:bodyPr/>
      <a:lstStyle/>
      <a:p>
        <a:r>
          <a:rPr lang="en-US"/>
          <a:t>ADD new stuff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383_58E1CD4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6302E8-1A71-4222-837F-E96819B98179}" authorId="{00000000-0000-0000-0000-000000000000}" created="2024-04-24T00:30:0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3059452" sldId="897"/>
      <ac:spMk id="3" creationId="{A37829C5-F120-6733-B3A6-D38BD94CF314}"/>
      <ac:txMk cp="348">
        <ac:context len="122" hash="1932294936"/>
      </ac:txMk>
    </ac:txMkLst>
    <p188:txBody>
      <a:bodyPr/>
      <a:lstStyle/>
      <a:p>
        <a:r>
          <a:rPr lang="en-US"/>
          <a:t>ADD new stuff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384_C8E3F9F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F24A5F-030A-4B08-8141-3B90F717F1F8}" authorId="{00000000-0000-0000-0000-000000000000}" created="2024-04-24T00:30:0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370383859" sldId="900"/>
      <ac:spMk id="3" creationId="{456BE92D-E7CA-865E-70DD-E111739C6430}"/>
      <ac:txMk cp="348">
        <ac:context len="149" hash="2595974739"/>
      </ac:txMk>
    </ac:txMkLst>
    <p188:pos x="4184542" y="3964983"/>
    <p188:txBody>
      <a:bodyPr/>
      <a:lstStyle/>
      <a:p>
        <a:r>
          <a:rPr lang="en-US"/>
          <a:t>ADD new stuff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385_9C4FC08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2C7AD1A-B405-4D75-AFD7-78117EE43328}" authorId="{00000000-0000-0000-0000-000000000000}" created="2024-04-24T00:30:0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3059452" sldId="897"/>
      <ac:spMk id="3" creationId="{A37829C5-F120-6733-B3A6-D38BD94CF314}"/>
      <ac:txMk cp="348">
        <ac:context len="122" hash="1932294936"/>
      </ac:txMk>
    </ac:txMkLst>
    <p188:txBody>
      <a:bodyPr/>
      <a:lstStyle/>
      <a:p>
        <a:r>
          <a:rPr lang="en-US"/>
          <a:t>ADD new stuff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387_BBAB4F2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939EA97-1F9B-43EC-82DE-400ECC573F6A}" authorId="{00000000-0000-0000-0000-000000000000}" created="2024-04-24T00:30:0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48566304" sldId="903"/>
      <ac:spMk id="3" creationId="{AF225713-B027-332B-513F-89E7EB779513}"/>
      <ac:txMk cp="348">
        <ac:context len="284" hash="1167420955"/>
      </ac:txMk>
    </ac:txMkLst>
    <p188:pos x="4184542" y="3964983"/>
    <p188:txBody>
      <a:bodyPr/>
      <a:lstStyle/>
      <a:p>
        <a:r>
          <a:rPr lang="en-US"/>
          <a:t>ADD new stuff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388_85577D5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6615FF-360D-40AF-BA82-231873591280}" authorId="{00000000-0000-0000-0000-000000000000}" created="2024-04-24T00:30:0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3059452" sldId="897"/>
      <ac:spMk id="3" creationId="{A37829C5-F120-6733-B3A6-D38BD94CF314}"/>
      <ac:txMk cp="348">
        <ac:context len="122" hash="1932294936"/>
      </ac:txMk>
    </ac:txMkLst>
    <p188:txBody>
      <a:bodyPr/>
      <a:lstStyle/>
      <a:p>
        <a:r>
          <a:rPr lang="en-US"/>
          <a:t>ADD new stuff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38A_E7D0450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9EC06CE-2849-4518-B9D5-B13FD2D0EE3F}" authorId="{00000000-0000-0000-0000-000000000000}" created="2024-04-24T00:30:0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3059452" sldId="897"/>
      <ac:spMk id="3" creationId="{A37829C5-F120-6733-B3A6-D38BD94CF314}"/>
      <ac:txMk cp="348">
        <ac:context len="122" hash="1932294936"/>
      </ac:txMk>
    </ac:txMkLst>
    <p188:txBody>
      <a:bodyPr/>
      <a:lstStyle/>
      <a:p>
        <a:r>
          <a:rPr lang="en-US"/>
          <a:t>ADD new stuff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38B_1E0E10A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8513CB-7D65-41D9-8108-9CB9E357BE4A}" authorId="{00000000-0000-0000-0000-000000000000}" created="2024-04-24T00:30:0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3059452" sldId="897"/>
      <ac:spMk id="3" creationId="{A37829C5-F120-6733-B3A6-D38BD94CF314}"/>
      <ac:txMk cp="348">
        <ac:context len="122" hash="1932294936"/>
      </ac:txMk>
    </ac:txMkLst>
    <p188:txBody>
      <a:bodyPr/>
      <a:lstStyle/>
      <a:p>
        <a:r>
          <a:rPr lang="en-US"/>
          <a:t>ADD new stuff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4/24/2025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49D3A-EE59-1246-F24C-6ACB75F4D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0F94C-5FE4-EB98-7C3E-5CCDE840C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71B6C7-2FB0-8998-AF76-4D2740B59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Chirality is induced by adding chiral molecules in A-site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Crystal orientation plays huge role in chirality of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Poor photoluminescence quantum yield at room temperature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RP D</a:t>
            </a: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F5E7F6"/>
                </a:highlight>
                <a:latin typeface="Calibri" panose="020F0502020204030204" pitchFamily="34" charset="0"/>
              </a:rPr>
              <a:t>imensionality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Competition between 2D/quasi-2D/3D phase crystallization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Effects bandgap, conductivity, energy funneling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96690-5655-C902-2F99-0D505E866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06313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D7F2A-E905-FCD5-3C37-A683D48C1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7F5BC-A05F-EB18-8CDB-9D92AC957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763BD6-F0BE-74A3-D5EB-5B998E2A6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Chirality is induced by adding chiral molecules in A-site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Crystal orientation plays huge role in chirality of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Poor photoluminescence quantum yield at room temperature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RP D</a:t>
            </a: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F5E7F6"/>
                </a:highlight>
                <a:latin typeface="Calibri" panose="020F0502020204030204" pitchFamily="34" charset="0"/>
              </a:rPr>
              <a:t>imensionality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Competition between 2D/quasi-2D/3D phase crystallization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Effects bandgap, conductivity, energy funneling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0C588-2C22-7370-9375-AB992FD54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4815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69852-90E3-E891-3829-94E7F5F43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ACA101-1D5E-62FE-91B8-12AE8F7EF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2F12F2-B9CD-B0C0-A0EC-AD463CE9D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Chirality is induced by adding chiral molecules in A-site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Crystal orientation plays huge role in chirality of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Poor photoluminescence quantum yield at room temperature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RP D</a:t>
            </a: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F5E7F6"/>
                </a:highlight>
                <a:latin typeface="Calibri" panose="020F0502020204030204" pitchFamily="34" charset="0"/>
              </a:rPr>
              <a:t>imensionality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Competition between 2D/quasi-2D/3D phase crystallization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Effects bandgap, conductivity, energy funneling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96958-FD91-8C94-BBC8-B2F312CA42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36873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02E24-A37B-B70D-BA62-4C7D9912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72165-4988-E3A5-9713-2871A127A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3F95BB-DE64-7CBA-15B2-B4D6D0AC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Chirality is induced by adding chiral molecules in A-site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Crystal orientation plays huge role in chirality of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Poor photoluminescence quantum yield at room temperature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RP D</a:t>
            </a: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F5E7F6"/>
                </a:highlight>
                <a:latin typeface="Calibri" panose="020F0502020204030204" pitchFamily="34" charset="0"/>
              </a:rPr>
              <a:t>imensionality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Competition between 2D/quasi-2D/3D phase crystallization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Effects bandgap, conductivity, energy funneling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CC98F-C50F-F462-B6D2-893C52708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2590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C7954-C14E-F0ED-4E66-3615531DA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9C2B7-ABD9-4DC8-9962-C21F96C6A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B1CF4-0F0C-FD62-8B3D-27D2A8A00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Chirality is induced by adding chiral molecules in A-site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Crystal orientation plays huge role in chirality of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Poor photoluminescence quantum yield at room temperature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RP D</a:t>
            </a: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F5E7F6"/>
                </a:highlight>
                <a:latin typeface="Calibri" panose="020F0502020204030204" pitchFamily="34" charset="0"/>
              </a:rPr>
              <a:t>imensionality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Competition between 2D/quasi-2D/3D phase crystallization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Effects bandgap, conductivity, energy funneling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F2943-BB00-33DD-F252-2CC439CD25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67932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0193B-564F-4854-8A52-728F3FB19C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973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Chirality is induced by adding chiral molecules in A-site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Crystal orientation plays huge role in chirality of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Poor photoluminescence quantum yield at room temperature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RP D</a:t>
            </a: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F5E7F6"/>
                </a:highlight>
                <a:latin typeface="Calibri" panose="020F0502020204030204" pitchFamily="34" charset="0"/>
              </a:rPr>
              <a:t>imensionality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Competition between 2D/quasi-2D/3D phase crystallization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Effects bandgap, conductivity, energy funneling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98245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F0CC-68A0-0DED-6767-F4B758C05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34E992-32A5-622F-9C30-60737DC3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841C19-A061-B129-2CF6-7E091D5A5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Chirality is induced by adding chiral molecules in A-site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Crystal orientation plays huge role in chirality of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Poor photoluminescence quantum yield at room temperature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RP D</a:t>
            </a: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F5E7F6"/>
                </a:highlight>
                <a:latin typeface="Calibri" panose="020F0502020204030204" pitchFamily="34" charset="0"/>
              </a:rPr>
              <a:t>imensionality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Competition between 2D/quasi-2D/3D phase crystallization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Effects bandgap, conductivity, energy funneling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D0A83-B51E-DFD4-2E29-9B701A082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4577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1A8EB-C89B-FA9B-A7E3-B98372013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552A5-AE55-08F2-A0F3-7E0FDD46CB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07D68D-C4E0-A28F-D798-C379E145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Chirality is induced by adding chiral molecules in A-site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Crystal orientation plays huge role in chirality of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Poor photoluminescence quantum yield at room temperature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RP D</a:t>
            </a: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F5E7F6"/>
                </a:highlight>
                <a:latin typeface="Calibri" panose="020F0502020204030204" pitchFamily="34" charset="0"/>
              </a:rPr>
              <a:t>imensionality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Competition between 2D/quasi-2D/3D phase crystallization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Effects bandgap, conductivity, energy funneling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6FD4F-77AB-9413-7154-D5FF4886A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34299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C59F3-AA08-4726-56ED-532D1AC9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A97873-22E5-D537-9700-DD9B6CC9DC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F2AE97-0980-2BC6-D2B9-6A9204518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Chirality is induced by adding chiral molecules in A-site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Crystal orientation plays huge role in chirality of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Poor photoluminescence quantum yield at room temperature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RP D</a:t>
            </a: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F5E7F6"/>
                </a:highlight>
                <a:latin typeface="Calibri" panose="020F0502020204030204" pitchFamily="34" charset="0"/>
              </a:rPr>
              <a:t>imensionality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Competition between 2D/quasi-2D/3D phase crystallization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Effects bandgap, conductivity, energy funneling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604DC-FE34-DFD9-3CE8-50DF84F88B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64149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FEC08-145A-CD58-32EA-F7F084751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4B7AC8-374A-C4BD-B7F8-63B815183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A0824-3D70-25DC-4067-54C930E53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Chirality is induced by adding chiral molecules in A-site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Crystal orientation plays huge role in chirality of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Poor photoluminescence quantum yield at room temperature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RP D</a:t>
            </a: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F5E7F6"/>
                </a:highlight>
                <a:latin typeface="Calibri" panose="020F0502020204030204" pitchFamily="34" charset="0"/>
              </a:rPr>
              <a:t>imensionality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Competition between 2D/quasi-2D/3D phase crystallization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Effects bandgap, conductivity, energy funneling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5BD49-2F76-33B1-16ED-3E381F059A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083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16AFF-8167-0C7B-AC41-5D78C48CE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D3055-1FFE-E43C-C659-DA561FF09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CBD62-7C07-86BB-0859-7C2516C19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Chirality is induced by adding chiral molecules in A-site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Crystal orientation plays huge role in chirality of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Poor photoluminescence quantum yield at room temperature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RP D</a:t>
            </a: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F5E7F6"/>
                </a:highlight>
                <a:latin typeface="Calibri" panose="020F0502020204030204" pitchFamily="34" charset="0"/>
              </a:rPr>
              <a:t>imensionality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Competition between 2D/quasi-2D/3D phase crystallization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Effects bandgap, conductivity, energy funneling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EB210-C3C6-0494-5376-112C47DE5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8351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6D556-735E-5E47-E939-C1F0496DE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80B7A0-C3C8-CD45-57C6-860F9FAF9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F4A83-9197-A1E8-0248-DEBDAE77C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Chirality is induced by adding chiral molecules in A-site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Crystal orientation plays huge role in chirality of perovskites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Poor photoluminescence quantum yield at room temperature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RP D</a:t>
            </a: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F5E7F6"/>
                </a:highlight>
                <a:latin typeface="Calibri" panose="020F0502020204030204" pitchFamily="34" charset="0"/>
              </a:rPr>
              <a:t>imensionality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Competition between 2D/quasi-2D/3D phase crystallization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Effects bandgap, conductivity, energy funneling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Arial" panose="020B060402020202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EDEBE9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EDEBE9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F34F4-A73F-9867-44E3-4EB3C3665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87402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Energy Materials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Laboratories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87_BBAB4F2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85_9C4FC08F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88_85577D50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8A_E7D0450A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8B_1E0E10A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7D_DB4327D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84_C8E3F9F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7F_7A3707A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82_5867EFFF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83_58E1CD4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81_10DF24FC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47F7380-EBA9-2397-39AD-7E369D553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1" r="42697"/>
          <a:stretch/>
        </p:blipFill>
        <p:spPr bwMode="auto">
          <a:xfrm>
            <a:off x="9988943" y="0"/>
            <a:ext cx="22059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6159951" y="2544562"/>
            <a:ext cx="3552542" cy="763730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1" spc="-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Andrew Chen</a:t>
            </a:r>
          </a:p>
          <a:p>
            <a:pPr algn="r">
              <a:lnSpc>
                <a:spcPts val="1400"/>
              </a:lnSpc>
            </a:pPr>
            <a:r>
              <a:rPr lang="en-U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Undergraduate </a:t>
            </a:r>
          </a:p>
          <a:p>
            <a:pPr algn="r">
              <a:lnSpc>
                <a:spcPts val="1400"/>
              </a:lnSpc>
            </a:pPr>
            <a:r>
              <a:rPr lang="en-U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College of Computing</a:t>
            </a:r>
          </a:p>
          <a:p>
            <a:pPr algn="r">
              <a:lnSpc>
                <a:spcPts val="1400"/>
              </a:lnSpc>
            </a:pP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0307" y="3933812"/>
            <a:ext cx="3401478" cy="1192038"/>
          </a:xfrm>
        </p:spPr>
        <p:txBody>
          <a:bodyPr/>
          <a:lstStyle/>
          <a:p>
            <a:pPr lvl="0" algn="ctr">
              <a:spcBef>
                <a:spcPts val="0"/>
              </a:spcBef>
            </a:pPr>
            <a:r>
              <a:rPr lang="en-US" b="1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Friday April 25, 2025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65192-C0E4-AB54-6003-B5CF29D29106}"/>
              </a:ext>
            </a:extLst>
          </p:cNvPr>
          <p:cNvSpPr txBox="1"/>
          <p:nvPr/>
        </p:nvSpPr>
        <p:spPr>
          <a:xfrm>
            <a:off x="7306272" y="1697239"/>
            <a:ext cx="2392581" cy="775015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/>
            <a:r>
              <a:rPr lang="en-US" sz="24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Energy Materials</a:t>
            </a:r>
          </a:p>
          <a:p>
            <a:pPr algn="r"/>
            <a:r>
              <a:rPr lang="en-US" sz="24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Laboratories</a:t>
            </a:r>
            <a:endParaRPr lang="en-US" b="1" spc="-100" baseline="0" noProof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964E0C9-9300-6AB9-4A0E-3BE3B053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27" y="1697239"/>
            <a:ext cx="4345128" cy="7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F4C571-5F2F-2DAD-9FB0-49F33C567A2B}"/>
              </a:ext>
            </a:extLst>
          </p:cNvPr>
          <p:cNvSpPr txBox="1"/>
          <p:nvPr/>
        </p:nvSpPr>
        <p:spPr>
          <a:xfrm>
            <a:off x="248327" y="4021999"/>
            <a:ext cx="79183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Stability Setup Update</a:t>
            </a:r>
          </a:p>
        </p:txBody>
      </p:sp>
    </p:spTree>
    <p:extLst>
      <p:ext uri="{BB962C8B-B14F-4D97-AF65-F5344CB8AC3E}">
        <p14:creationId xmlns:p14="http://schemas.microsoft.com/office/powerpoint/2010/main" val="34746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AB036-990A-BF17-F2EB-C2546C357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1384-BC42-2CDF-0400-E85276818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25560"/>
            <a:ext cx="9198116" cy="432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 setup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4EC27-AE75-74F9-B007-30A2F366FB1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F225713-B027-332B-513F-89E7EB77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940" y="1588393"/>
            <a:ext cx="10420334" cy="3681213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Test same 4 devices on Litos Lite and SMS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err="1">
                <a:latin typeface="Calibri"/>
                <a:cs typeface="Calibri"/>
              </a:rPr>
              <a:t>WaveLabs</a:t>
            </a:r>
            <a:r>
              <a:rPr lang="en-US" sz="2000" dirty="0">
                <a:latin typeface="Calibri"/>
                <a:cs typeface="Calibri"/>
              </a:rPr>
              <a:t> lamp with AM1.5G illumination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latin typeface="Calibri"/>
                <a:cs typeface="Calibri"/>
              </a:rPr>
              <a:t>JV Scan – Accuracy Test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0 - 1.2 V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Compare V</a:t>
            </a:r>
            <a:r>
              <a:rPr lang="en-US" sz="2000" baseline="-25000" dirty="0">
                <a:latin typeface="Calibri"/>
                <a:cs typeface="Calibri"/>
              </a:rPr>
              <a:t>OC</a:t>
            </a:r>
            <a:r>
              <a:rPr lang="en-US" sz="2000" dirty="0">
                <a:latin typeface="Calibri"/>
                <a:cs typeface="Calibri"/>
              </a:rPr>
              <a:t> and V</a:t>
            </a:r>
            <a:r>
              <a:rPr lang="en-US" sz="2000" baseline="-25000" dirty="0">
                <a:latin typeface="Calibri"/>
                <a:cs typeface="Calibri"/>
              </a:rPr>
              <a:t>MPP </a:t>
            </a:r>
            <a:r>
              <a:rPr lang="en-US" sz="2000" dirty="0">
                <a:latin typeface="Calibri"/>
                <a:cs typeface="Calibri"/>
              </a:rPr>
              <a:t>absolute difference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latin typeface="Calibri"/>
                <a:cs typeface="Calibri"/>
              </a:rPr>
              <a:t>MPPT – Accuracy Test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2 minutes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Compare PCE absolute difference in last 2/3 of test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latin typeface="Calibri"/>
                <a:cs typeface="Calibri"/>
              </a:rPr>
              <a:t>MPPT – Long Stability Measurement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200+ </a:t>
            </a:r>
            <a:r>
              <a:rPr lang="en-US" sz="2000" dirty="0" err="1">
                <a:latin typeface="Calibri"/>
                <a:cs typeface="Calibri"/>
              </a:rPr>
              <a:t>hr</a:t>
            </a:r>
            <a:r>
              <a:rPr lang="en-US" sz="2000" dirty="0">
                <a:latin typeface="Calibri"/>
                <a:cs typeface="Calibri"/>
              </a:rPr>
              <a:t> measurement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Test reliability of software/hardware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latin typeface="Calibri"/>
              <a:cs typeface="Calibri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latin typeface="Calibri"/>
              <a:cs typeface="Calibri"/>
            </a:endParaRPr>
          </a:p>
          <a:p>
            <a:pPr marL="266700" lvl="1" indent="0">
              <a:buFont typeface="Wingdings" panose="05000000000000000000" pitchFamily="2" charset="2"/>
              <a:buNone/>
            </a:pPr>
            <a:endParaRPr lang="en-US" sz="20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u="sng" dirty="0">
              <a:solidFill>
                <a:srgbClr val="00549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5663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6808E-D3CC-D394-8ADA-97A44D887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3108-9228-F640-9D42-B8D8FFA5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 Results -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jV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Scan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FF2D1-1997-EDA5-9A7F-27443905BCF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B56F7788-5E3A-0553-7D81-0C85DD842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69" y="1739644"/>
            <a:ext cx="3819413" cy="33787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D8D033-A20B-C67F-15B6-C58F5A9870A6}"/>
              </a:ext>
            </a:extLst>
          </p:cNvPr>
          <p:cNvSpPr txBox="1"/>
          <p:nvPr/>
        </p:nvSpPr>
        <p:spPr>
          <a:xfrm>
            <a:off x="569741" y="5544557"/>
            <a:ext cx="802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Total Average Absolute VOC diff = 0.0170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Total Average Absolute VMPP diff = 0.0212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16FBB5-1794-D093-F16B-7232EE892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293" y="1739643"/>
            <a:ext cx="3819415" cy="35077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BFA33D-B467-D10B-A0AB-3CADA30CE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718" y="1739642"/>
            <a:ext cx="3819411" cy="34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7233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A9E74-CC65-32E9-50F3-0CEA7511C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9E2B-5C4D-6EF2-CF7F-93A21FD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60" y="87342"/>
            <a:ext cx="9198116" cy="432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 Results -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Mppt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A2C62-A290-AF08-2EC5-530C0180D3E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39633" cy="249815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2091D5-D566-7076-4B47-0E711688AC5F}"/>
              </a:ext>
            </a:extLst>
          </p:cNvPr>
          <p:cNvSpPr txBox="1"/>
          <p:nvPr/>
        </p:nvSpPr>
        <p:spPr>
          <a:xfrm>
            <a:off x="6276094" y="43670"/>
            <a:ext cx="6094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Best PCE % Absolute Difference= 0.038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Total Average PCE % Absolute Difference= 0.986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C4A35B-BFB3-FCE0-0191-05184F3DD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838" y="3925114"/>
            <a:ext cx="8421638" cy="27504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01BA55-FF14-A32E-A01B-BD5963F77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416" y="733673"/>
            <a:ext cx="3406938" cy="31040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73D7AF-B706-79A4-E4A8-2794CF2B8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5592" y="735468"/>
            <a:ext cx="3473068" cy="31023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0BC58C-DE04-5E51-0DDB-21603F3760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252" y="801447"/>
            <a:ext cx="3419926" cy="281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0344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55188-4527-94F0-8260-3AFF9740B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DF3E0-F04B-3587-0092-9C6FB4CD2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58608" cy="432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 Results – Long term stability Measurement*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70FE3-3501-D858-D389-A59A8A733F7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89C94-038E-BF8E-1E85-41BBD03FD79E}"/>
              </a:ext>
            </a:extLst>
          </p:cNvPr>
          <p:cNvSpPr txBox="1"/>
          <p:nvPr/>
        </p:nvSpPr>
        <p:spPr>
          <a:xfrm>
            <a:off x="582619" y="5752744"/>
            <a:ext cx="9095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Tested 3 devices, some cells omitted from plot because of bad contact causing dropouts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is 2 trials stitched together; first one stopped after 30 hours because of software bug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DFDA5-6713-EB09-F9F9-1CA52240E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573" y="889020"/>
            <a:ext cx="9522853" cy="483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860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8488C-65DE-0065-0D24-3E6CC889B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5429-DB6C-9A79-B6F9-281BFFE5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works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55DB0-6047-80A9-11D3-9DDA1337147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2AB28B-43D3-2C1B-16C4-89C559225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3933" y="1198776"/>
            <a:ext cx="4435831" cy="513058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Tasks others could take on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Creating environmental chamber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Paper exists for preexisting implementation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Creating more accurate solar simulator</a:t>
            </a: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E660E40-8E63-1635-177F-4C125AE86EC5}"/>
              </a:ext>
            </a:extLst>
          </p:cNvPr>
          <p:cNvSpPr txBox="1">
            <a:spLocks/>
          </p:cNvSpPr>
          <p:nvPr/>
        </p:nvSpPr>
        <p:spPr>
          <a:xfrm>
            <a:off x="584400" y="1198776"/>
            <a:ext cx="4435831" cy="51305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Completed by me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Polish up software for lab use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Create Standard Operating Procedure Manual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Create code/software documentation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Create hardware documentation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2382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95B4-FAB4-8010-B7FA-756A64C6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904" y="927837"/>
            <a:ext cx="3322192" cy="432000"/>
          </a:xfrm>
        </p:spPr>
        <p:txBody>
          <a:bodyPr/>
          <a:lstStyle/>
          <a:p>
            <a:r>
              <a:rPr lang="en-US" dirty="0"/>
              <a:t>Special Thanks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1C18A-233A-AB00-5B03-BE27FFC640F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BC98A-DF4F-5227-7524-8A0DB1BA3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000" y="1799788"/>
            <a:ext cx="9198000" cy="5130588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Juan-Pablo Correa-Baena</a:t>
            </a:r>
          </a:p>
          <a:p>
            <a:pPr marL="0" indent="0" algn="ctr">
              <a:buNone/>
            </a:pPr>
            <a:r>
              <a:rPr lang="en-US" sz="3600" dirty="0"/>
              <a:t>Carlo Andrea Riccardo Perini</a:t>
            </a:r>
          </a:p>
          <a:p>
            <a:pPr marL="0" indent="0" algn="ctr">
              <a:buNone/>
            </a:pPr>
            <a:r>
              <a:rPr lang="en-US" sz="3600" dirty="0" err="1"/>
              <a:t>Sanggyun</a:t>
            </a:r>
            <a:r>
              <a:rPr lang="en-US" sz="3600" dirty="0"/>
              <a:t> Kim</a:t>
            </a:r>
          </a:p>
          <a:p>
            <a:pPr marL="0" indent="0" algn="ctr">
              <a:buNone/>
            </a:pPr>
            <a:r>
              <a:rPr lang="en-US" sz="3600" dirty="0"/>
              <a:t>Ahmed Mohammed</a:t>
            </a:r>
          </a:p>
          <a:p>
            <a:pPr marL="0" indent="0" algn="ctr">
              <a:buNone/>
            </a:pPr>
            <a:r>
              <a:rPr lang="en-US" sz="3600" dirty="0"/>
              <a:t>Chudi Yue</a:t>
            </a:r>
          </a:p>
          <a:p>
            <a:pPr marL="0" indent="0" algn="ctr">
              <a:buNone/>
            </a:pPr>
            <a:r>
              <a:rPr lang="en-US" sz="3600" dirty="0"/>
              <a:t>Martin Gomez-Dominguez</a:t>
            </a:r>
          </a:p>
        </p:txBody>
      </p:sp>
    </p:spTree>
    <p:extLst>
      <p:ext uri="{BB962C8B-B14F-4D97-AF65-F5344CB8AC3E}">
        <p14:creationId xmlns:p14="http://schemas.microsoft.com/office/powerpoint/2010/main" val="2079263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74" y="337408"/>
            <a:ext cx="9131100" cy="432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US" sz="1200" b="0" i="1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D9CC2B-BAAC-9654-F4CF-7AF99CD9AAA2}"/>
              </a:ext>
            </a:extLst>
          </p:cNvPr>
          <p:cNvGrpSpPr/>
          <p:nvPr/>
        </p:nvGrpSpPr>
        <p:grpSpPr>
          <a:xfrm>
            <a:off x="1849650" y="2250532"/>
            <a:ext cx="4581766" cy="2356937"/>
            <a:chOff x="418126" y="2250532"/>
            <a:chExt cx="4581766" cy="235693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1C00533-3DD2-03B6-9D4D-67A4EE9E7FC4}"/>
                </a:ext>
              </a:extLst>
            </p:cNvPr>
            <p:cNvGrpSpPr/>
            <p:nvPr/>
          </p:nvGrpSpPr>
          <p:grpSpPr>
            <a:xfrm>
              <a:off x="427892" y="2250532"/>
              <a:ext cx="4572000" cy="548640"/>
              <a:chOff x="735153" y="2250532"/>
              <a:chExt cx="3590085" cy="548640"/>
            </a:xfrm>
          </p:grpSpPr>
          <p:sp>
            <p:nvSpPr>
              <p:cNvPr id="7" name="Google Shape;123;p22">
                <a:extLst>
                  <a:ext uri="{FF2B5EF4-FFF2-40B4-BE49-F238E27FC236}">
                    <a16:creationId xmlns:a16="http://schemas.microsoft.com/office/drawing/2014/main" id="{4E3B85CE-D4D4-724E-9096-550D06749A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2038" y="2250532"/>
                <a:ext cx="2743200" cy="5486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spcFirstLastPara="1" vert="horz" wrap="square" lIns="91425" tIns="91425" rIns="91425" bIns="91425" rtlCol="0" anchor="b" anchorCtr="0">
                <a:noAutofit/>
              </a:bodyPr>
              <a:lstStyle>
                <a:lvl1pPr marL="266700" indent="-2667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Reem Kufi"/>
                  </a:rPr>
                  <a:t>Motivation/Background</a:t>
                </a:r>
              </a:p>
            </p:txBody>
          </p:sp>
          <p:sp>
            <p:nvSpPr>
              <p:cNvPr id="10" name="Google Shape;125;p22">
                <a:extLst>
                  <a:ext uri="{FF2B5EF4-FFF2-40B4-BE49-F238E27FC236}">
                    <a16:creationId xmlns:a16="http://schemas.microsoft.com/office/drawing/2014/main" id="{A239EA60-4E36-F245-9495-CA69A772F5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5153" y="2250532"/>
                <a:ext cx="841248" cy="548640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b="1" kern="1200" cap="all" spc="-15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" b="1" i="0" u="none" strike="noStrike" kern="1200" cap="all" spc="-15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1. 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4C64599-B386-A033-AD4D-0238182CA671}"/>
                </a:ext>
              </a:extLst>
            </p:cNvPr>
            <p:cNvGrpSpPr/>
            <p:nvPr/>
          </p:nvGrpSpPr>
          <p:grpSpPr>
            <a:xfrm>
              <a:off x="426545" y="3158679"/>
              <a:ext cx="4563581" cy="548640"/>
              <a:chOff x="733809" y="3158679"/>
              <a:chExt cx="3584818" cy="548640"/>
            </a:xfrm>
          </p:grpSpPr>
          <p:sp>
            <p:nvSpPr>
              <p:cNvPr id="20" name="Google Shape;125;p22">
                <a:extLst>
                  <a:ext uri="{FF2B5EF4-FFF2-40B4-BE49-F238E27FC236}">
                    <a16:creationId xmlns:a16="http://schemas.microsoft.com/office/drawing/2014/main" id="{29A39708-491C-7FDF-0D7C-DA6105699C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809" y="3158679"/>
                <a:ext cx="841248" cy="548640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b="1" kern="1200" cap="all" spc="-15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" b="1" i="0" u="none" strike="noStrike" kern="1200" cap="all" spc="-15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2. </a:t>
                </a:r>
              </a:p>
            </p:txBody>
          </p:sp>
          <p:sp>
            <p:nvSpPr>
              <p:cNvPr id="28" name="Google Shape;123;p22">
                <a:extLst>
                  <a:ext uri="{FF2B5EF4-FFF2-40B4-BE49-F238E27FC236}">
                    <a16:creationId xmlns:a16="http://schemas.microsoft.com/office/drawing/2014/main" id="{3923ACDF-4129-A6E7-3F43-F4CFCC0DF2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75427" y="3158679"/>
                <a:ext cx="2743200" cy="5486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spcFirstLastPara="1" vert="horz" wrap="square" lIns="91425" tIns="91425" rIns="91425" bIns="91425" rtlCol="0" anchor="b" anchorCtr="0">
                <a:noAutofit/>
              </a:bodyPr>
              <a:lstStyle>
                <a:lvl1pPr marL="266700" indent="-2667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Reem Kufi"/>
                  </a:rPr>
                  <a:t>Hardware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C945F0-5C10-C588-E27A-03BCE5BC16AF}"/>
                </a:ext>
              </a:extLst>
            </p:cNvPr>
            <p:cNvGrpSpPr/>
            <p:nvPr/>
          </p:nvGrpSpPr>
          <p:grpSpPr>
            <a:xfrm>
              <a:off x="418126" y="4037360"/>
              <a:ext cx="4580927" cy="569888"/>
              <a:chOff x="1306505" y="3488720"/>
              <a:chExt cx="3597959" cy="569888"/>
            </a:xfrm>
          </p:grpSpPr>
          <p:sp>
            <p:nvSpPr>
              <p:cNvPr id="32" name="Google Shape;123;p22">
                <a:extLst>
                  <a:ext uri="{FF2B5EF4-FFF2-40B4-BE49-F238E27FC236}">
                    <a16:creationId xmlns:a16="http://schemas.microsoft.com/office/drawing/2014/main" id="{1434BCE0-0E53-9A76-BE47-3DD9EA9B77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1264" y="3488720"/>
                <a:ext cx="2743200" cy="5486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spcFirstLastPara="1" vert="horz" wrap="square" lIns="91425" tIns="91425" rIns="91425" bIns="91425" rtlCol="0" anchor="b" anchorCtr="0">
                <a:noAutofit/>
              </a:bodyPr>
              <a:lstStyle>
                <a:lvl1pPr marL="266700" indent="-2667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Reem Kufi"/>
                  </a:rPr>
                  <a:t>Software</a:t>
                </a:r>
              </a:p>
            </p:txBody>
          </p:sp>
          <p:sp>
            <p:nvSpPr>
              <p:cNvPr id="33" name="Google Shape;125;p22">
                <a:extLst>
                  <a:ext uri="{FF2B5EF4-FFF2-40B4-BE49-F238E27FC236}">
                    <a16:creationId xmlns:a16="http://schemas.microsoft.com/office/drawing/2014/main" id="{1D21953A-D898-4BDD-2CEA-5E6A2A17D3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6505" y="3509968"/>
                <a:ext cx="841248" cy="548640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b="1" kern="1200" cap="all" spc="-15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" b="1" i="0" u="none" strike="noStrike" kern="1200" cap="all" spc="-15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3. </a:t>
                </a: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456331-C2D3-8E44-8B85-9B1E5A21873B}"/>
                </a:ext>
              </a:extLst>
            </p:cNvPr>
            <p:cNvCxnSpPr>
              <a:cxnSpLocks/>
            </p:cNvCxnSpPr>
            <p:nvPr/>
          </p:nvCxnSpPr>
          <p:spPr>
            <a:xfrm>
              <a:off x="4504393" y="2250532"/>
              <a:ext cx="0" cy="2356937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Google Shape;123;p22">
            <a:extLst>
              <a:ext uri="{FF2B5EF4-FFF2-40B4-BE49-F238E27FC236}">
                <a16:creationId xmlns:a16="http://schemas.microsoft.com/office/drawing/2014/main" id="{9969FAFD-ABD5-3AB6-E432-7FA20D444DEE}"/>
              </a:ext>
            </a:extLst>
          </p:cNvPr>
          <p:cNvSpPr txBox="1">
            <a:spLocks/>
          </p:cNvSpPr>
          <p:nvPr/>
        </p:nvSpPr>
        <p:spPr>
          <a:xfrm>
            <a:off x="7032472" y="2250532"/>
            <a:ext cx="3493486" cy="548640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eem Kufi"/>
              </a:rPr>
              <a:t>Experiment Setup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eem Kufi"/>
            </a:endParaRPr>
          </a:p>
        </p:txBody>
      </p:sp>
      <p:sp>
        <p:nvSpPr>
          <p:cNvPr id="4" name="Google Shape;125;p22">
            <a:extLst>
              <a:ext uri="{FF2B5EF4-FFF2-40B4-BE49-F238E27FC236}">
                <a16:creationId xmlns:a16="http://schemas.microsoft.com/office/drawing/2014/main" id="{36A3CA5B-BA7D-756A-BB02-8A5739F854DF}"/>
              </a:ext>
            </a:extLst>
          </p:cNvPr>
          <p:cNvSpPr txBox="1">
            <a:spLocks/>
          </p:cNvSpPr>
          <p:nvPr/>
        </p:nvSpPr>
        <p:spPr>
          <a:xfrm>
            <a:off x="5953958" y="2250532"/>
            <a:ext cx="1071336" cy="54864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" b="1" i="0" u="none" strike="noStrike" kern="1200" cap="all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</a:p>
        </p:txBody>
      </p:sp>
      <p:sp>
        <p:nvSpPr>
          <p:cNvPr id="5" name="Google Shape;125;p22">
            <a:extLst>
              <a:ext uri="{FF2B5EF4-FFF2-40B4-BE49-F238E27FC236}">
                <a16:creationId xmlns:a16="http://schemas.microsoft.com/office/drawing/2014/main" id="{9C1CB195-BAD3-4342-C78A-B164C3CE1C86}"/>
              </a:ext>
            </a:extLst>
          </p:cNvPr>
          <p:cNvSpPr txBox="1">
            <a:spLocks/>
          </p:cNvSpPr>
          <p:nvPr/>
        </p:nvSpPr>
        <p:spPr>
          <a:xfrm>
            <a:off x="5952611" y="3158679"/>
            <a:ext cx="1070934" cy="54864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" b="1" i="0" u="none" strike="noStrike" kern="1200" cap="all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</a:p>
        </p:txBody>
      </p:sp>
      <p:sp>
        <p:nvSpPr>
          <p:cNvPr id="8" name="Google Shape;123;p22">
            <a:extLst>
              <a:ext uri="{FF2B5EF4-FFF2-40B4-BE49-F238E27FC236}">
                <a16:creationId xmlns:a16="http://schemas.microsoft.com/office/drawing/2014/main" id="{B3E0456C-9A76-0FD5-98B1-F4FFF1B0F2C2}"/>
              </a:ext>
            </a:extLst>
          </p:cNvPr>
          <p:cNvSpPr txBox="1">
            <a:spLocks/>
          </p:cNvSpPr>
          <p:nvPr/>
        </p:nvSpPr>
        <p:spPr>
          <a:xfrm>
            <a:off x="7024016" y="3158679"/>
            <a:ext cx="3492176" cy="548640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eem Kufi"/>
              </a:rPr>
              <a:t>Experiment Results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eem Kufi"/>
            </a:endParaRPr>
          </a:p>
        </p:txBody>
      </p:sp>
      <p:sp>
        <p:nvSpPr>
          <p:cNvPr id="9" name="Google Shape;123;p22">
            <a:extLst>
              <a:ext uri="{FF2B5EF4-FFF2-40B4-BE49-F238E27FC236}">
                <a16:creationId xmlns:a16="http://schemas.microsoft.com/office/drawing/2014/main" id="{77E3F5C7-9A7F-B342-5DE0-E4D98EF166EE}"/>
              </a:ext>
            </a:extLst>
          </p:cNvPr>
          <p:cNvSpPr txBox="1">
            <a:spLocks/>
          </p:cNvSpPr>
          <p:nvPr/>
        </p:nvSpPr>
        <p:spPr>
          <a:xfrm>
            <a:off x="7023546" y="4058608"/>
            <a:ext cx="3492647" cy="548640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eem Kufi"/>
              </a:rPr>
              <a:t>Future Works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eem Kufi"/>
            </a:endParaRPr>
          </a:p>
        </p:txBody>
      </p:sp>
      <p:sp>
        <p:nvSpPr>
          <p:cNvPr id="11" name="Google Shape;125;p22">
            <a:extLst>
              <a:ext uri="{FF2B5EF4-FFF2-40B4-BE49-F238E27FC236}">
                <a16:creationId xmlns:a16="http://schemas.microsoft.com/office/drawing/2014/main" id="{0093C5F4-D812-075E-1519-6A729B138C65}"/>
              </a:ext>
            </a:extLst>
          </p:cNvPr>
          <p:cNvSpPr txBox="1">
            <a:spLocks/>
          </p:cNvSpPr>
          <p:nvPr/>
        </p:nvSpPr>
        <p:spPr>
          <a:xfrm>
            <a:off x="5944192" y="4058608"/>
            <a:ext cx="1071078" cy="54864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kumimoji="0" lang="es" b="1" i="0" u="none" strike="noStrike" kern="1200" cap="all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27231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BAB4C-001A-0C94-27C3-41A7C091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Motivation/Background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8A968-96DC-34F9-ED3F-3DC68118B93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1397AF43-1F9E-DB4C-DF6F-8F6C9D7C3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22" y="2658279"/>
            <a:ext cx="5367903" cy="1541442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Litos and Litos Lite are very expensive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Only 4 devices can be stress tested at a time in the lab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Large scale stability testing is infeasible with commercially available products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latin typeface="Calibri"/>
                <a:cs typeface="Calibri"/>
              </a:rPr>
              <a:t>Solution: </a:t>
            </a:r>
            <a:r>
              <a:rPr lang="en-US" sz="2000" dirty="0">
                <a:latin typeface="Calibri"/>
                <a:cs typeface="Calibri"/>
              </a:rPr>
              <a:t>Stability Measurement System (SMS)</a:t>
            </a:r>
          </a:p>
          <a:p>
            <a:pPr marL="266700" lvl="1" indent="0">
              <a:buFont typeface="Wingdings" panose="05000000000000000000" pitchFamily="2" charset="2"/>
              <a:buNone/>
            </a:pPr>
            <a:endParaRPr lang="en-US" sz="18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b="1" u="sng" dirty="0">
              <a:solidFill>
                <a:srgbClr val="00549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 descr="parallel JV and stability measurements for perovskite solar cells">
            <a:extLst>
              <a:ext uri="{FF2B5EF4-FFF2-40B4-BE49-F238E27FC236}">
                <a16:creationId xmlns:a16="http://schemas.microsoft.com/office/drawing/2014/main" id="{5A73BF3E-560E-E054-0705-298F9E909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193" y="335437"/>
            <a:ext cx="5506727" cy="26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0561A-5D49-8218-F755-CF04D6E64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676" y="3429000"/>
            <a:ext cx="5506728" cy="24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114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3EA12-AA3C-5FE3-47A0-D047515D7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D7D4C-6DD7-AD4F-7938-8B7C6261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SMS Development History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A05EB-8F80-45A6-C866-AAAB9179791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AEED91-67EB-C690-105F-74B7E4273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69" t="17374" b="5959"/>
          <a:stretch/>
        </p:blipFill>
        <p:spPr>
          <a:xfrm rot="5400000">
            <a:off x="948638" y="1171190"/>
            <a:ext cx="2232233" cy="280561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64E37BA-11DE-47F4-B9F0-F41C1740F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5" t="9474" r="22584" b="12718"/>
          <a:stretch/>
        </p:blipFill>
        <p:spPr bwMode="auto">
          <a:xfrm>
            <a:off x="4788875" y="1457881"/>
            <a:ext cx="2624364" cy="223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EB3E2E-506F-BE2F-A477-C314FFC93C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162" r="11027" b="16168"/>
          <a:stretch/>
        </p:blipFill>
        <p:spPr>
          <a:xfrm>
            <a:off x="9040102" y="1457881"/>
            <a:ext cx="2550590" cy="2232233"/>
          </a:xfrm>
          <a:prstGeom prst="rect">
            <a:avLst/>
          </a:prstGeom>
        </p:spPr>
      </p:pic>
      <p:pic>
        <p:nvPicPr>
          <p:cNvPr id="17" name="Picture 16" descr="A blue circuit board with white text&#10;&#10;AI-generated content may be incorrect.">
            <a:extLst>
              <a:ext uri="{FF2B5EF4-FFF2-40B4-BE49-F238E27FC236}">
                <a16:creationId xmlns:a16="http://schemas.microsoft.com/office/drawing/2014/main" id="{2959CDDE-0F10-FF8D-A4F7-27648A932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145" y="3921616"/>
            <a:ext cx="4537592" cy="3647136"/>
          </a:xfrm>
          <a:prstGeom prst="rect">
            <a:avLst/>
          </a:prstGeom>
        </p:spPr>
      </p:pic>
      <p:pic>
        <p:nvPicPr>
          <p:cNvPr id="19" name="Picture 18" descr="A blue circuit board with many small white pins&#10;&#10;AI-generated content may be incorrect.">
            <a:extLst>
              <a:ext uri="{FF2B5EF4-FFF2-40B4-BE49-F238E27FC236}">
                <a16:creationId xmlns:a16="http://schemas.microsoft.com/office/drawing/2014/main" id="{454CB7EB-5AF5-035B-3044-9E82FA822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2095" y="4335381"/>
            <a:ext cx="3359040" cy="245956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41AB0ABF-B7B7-222F-14D3-F0F9E86961EB}"/>
              </a:ext>
            </a:extLst>
          </p:cNvPr>
          <p:cNvSpPr/>
          <p:nvPr/>
        </p:nvSpPr>
        <p:spPr>
          <a:xfrm>
            <a:off x="3745972" y="2379863"/>
            <a:ext cx="764006" cy="388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A48DE8A-9077-BC53-12C4-68C5CA5D0264}"/>
              </a:ext>
            </a:extLst>
          </p:cNvPr>
          <p:cNvSpPr/>
          <p:nvPr/>
        </p:nvSpPr>
        <p:spPr>
          <a:xfrm>
            <a:off x="7844667" y="2379863"/>
            <a:ext cx="764006" cy="388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691C827-92D6-7135-18C0-2B4FA556450B}"/>
              </a:ext>
            </a:extLst>
          </p:cNvPr>
          <p:cNvSpPr/>
          <p:nvPr/>
        </p:nvSpPr>
        <p:spPr>
          <a:xfrm rot="7995075">
            <a:off x="7792051" y="3900586"/>
            <a:ext cx="1429281" cy="89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19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A51A1-AD82-A4E7-0687-AF794BE66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D60E4-8BC0-41CF-CC90-524B1649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 – SMS holder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28016-05D1-FF61-FB45-6556F42F218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56BE92D-E7CA-865E-70DD-E111739C6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1" y="1821152"/>
            <a:ext cx="4120681" cy="1541442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latin typeface="Calibri"/>
                <a:cs typeface="Calibri"/>
              </a:rPr>
              <a:t>&lt;$40 per holder (2 devices)</a:t>
            </a:r>
            <a:endParaRPr lang="en-US" sz="2000" dirty="0">
              <a:latin typeface="Calibri"/>
              <a:cs typeface="Calibri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N2 flow port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3d printed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Integrated LED for aligning mask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Modular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Drawbacks: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atin typeface="Calibri"/>
                <a:cs typeface="Calibri"/>
              </a:rPr>
              <a:t>NO temperature control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atin typeface="Calibri"/>
                <a:cs typeface="Calibri"/>
              </a:rPr>
              <a:t>NO temperature readings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atin typeface="Calibri"/>
                <a:cs typeface="Calibri"/>
              </a:rPr>
              <a:t>NOT sealed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b="1" dirty="0">
                <a:latin typeface="Calibri"/>
                <a:cs typeface="Calibri"/>
              </a:rPr>
              <a:t>Requires silver paste on contacts for best results</a:t>
            </a:r>
            <a:endParaRPr lang="en-US" sz="1800" dirty="0">
              <a:latin typeface="Calibri"/>
              <a:cs typeface="Calibri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US" sz="18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dirty="0">
              <a:latin typeface="Calibri"/>
              <a:cs typeface="Calibri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latin typeface="Calibri"/>
              <a:cs typeface="Calibri"/>
            </a:endParaRPr>
          </a:p>
          <a:p>
            <a:pPr marL="266700" lvl="1" indent="0">
              <a:buFont typeface="Wingdings" panose="05000000000000000000" pitchFamily="2" charset="2"/>
              <a:buNone/>
            </a:pPr>
            <a:endParaRPr lang="en-US" sz="18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b="1" u="sng" dirty="0">
              <a:solidFill>
                <a:srgbClr val="00549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4F04E-0DB3-A1A4-0E60-8FA6CB2A5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660" y="609810"/>
            <a:ext cx="4373966" cy="2917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91BE2E-7D99-EAC3-5570-B3276D487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834" y="3691034"/>
            <a:ext cx="3466367" cy="2355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00C907-A212-39AC-6938-B5C635B21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058" y="3704624"/>
            <a:ext cx="3230534" cy="23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8385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0211E-C051-02E9-D5FA-155DEE26F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EF13-994A-8519-1E51-5F253CD4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 – SMS main board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0CE2D-9A13-615B-E436-25946E830EB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9E4D076-1AE2-D97E-D1C3-5AF5748B5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22" y="2658279"/>
            <a:ext cx="5367903" cy="1541442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Arduino Nano/ Nano equivalent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latin typeface="Calibri"/>
                <a:cs typeface="Calibri"/>
              </a:rPr>
              <a:t>&lt;$50 per board (1 device)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&lt;$300 to measure 4 devices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b="1" dirty="0">
                <a:latin typeface="Calibri"/>
                <a:cs typeface="Calibri"/>
              </a:rPr>
              <a:t>~0.5% cost of Litos/Litos Lite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One computer can control over 32 devices</a:t>
            </a:r>
          </a:p>
          <a:p>
            <a:pPr marL="0" indent="0">
              <a:buNone/>
            </a:pPr>
            <a:endParaRPr lang="en-US" sz="2000" dirty="0">
              <a:latin typeface="Calibri"/>
              <a:cs typeface="Calibri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latin typeface="Calibri"/>
              <a:cs typeface="Calibri"/>
            </a:endParaRPr>
          </a:p>
          <a:p>
            <a:pPr marL="266700" lvl="1" indent="0">
              <a:buFont typeface="Wingdings" panose="05000000000000000000" pitchFamily="2" charset="2"/>
              <a:buNone/>
            </a:pPr>
            <a:endParaRPr lang="en-US" sz="18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b="1" u="sng" dirty="0">
              <a:solidFill>
                <a:srgbClr val="00549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A computer parts and components&#10;&#10;AI-generated content may be incorrect.">
            <a:extLst>
              <a:ext uri="{FF2B5EF4-FFF2-40B4-BE49-F238E27FC236}">
                <a16:creationId xmlns:a16="http://schemas.microsoft.com/office/drawing/2014/main" id="{D7A44D9B-4805-96FF-DFD8-B99984334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393" y="943726"/>
            <a:ext cx="7107607" cy="516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16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4D331-C9FD-EB4C-2229-D7146772A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EB3F9-B4DA-4C2F-B929-EEAEF8837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25560"/>
            <a:ext cx="9198116" cy="432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3CD9C-6D81-AE5B-E61F-0BA7F347B43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318D8BC-4FB1-5193-3762-F9AD5F0D9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011249"/>
            <a:ext cx="5367903" cy="1541442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Windows based python app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Easy to use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Easy to develop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latin typeface="Calibri"/>
                <a:cs typeface="Calibri"/>
              </a:rPr>
              <a:t>Configurable testing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latin typeface="Calibri"/>
                <a:cs typeface="Calibri"/>
              </a:rPr>
              <a:t>Automatic trial runs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Email notifications on trial status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Calibri"/>
                <a:cs typeface="Calibri"/>
              </a:rPr>
              <a:t>Live data viewing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latin typeface="Calibri"/>
              <a:cs typeface="Calibri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latin typeface="Calibri"/>
              <a:cs typeface="Calibri"/>
            </a:endParaRPr>
          </a:p>
          <a:p>
            <a:pPr marL="266700" lvl="1" indent="0">
              <a:buFont typeface="Wingdings" panose="05000000000000000000" pitchFamily="2" charset="2"/>
              <a:buNone/>
            </a:pPr>
            <a:endParaRPr lang="en-US" sz="18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b="1" u="sng" dirty="0">
              <a:solidFill>
                <a:srgbClr val="00549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4FA17A-98D8-10A4-6984-2D775953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035" y="1056119"/>
            <a:ext cx="6196885" cy="22491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E4D65E-0869-1894-2B38-C886E8786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034" y="3580378"/>
            <a:ext cx="6196886" cy="224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066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E5C41-1C0C-0755-99CC-3E8DB7882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8296-E1E8-C383-4A8E-90D1A4CD8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651E8-24D6-5CDF-C47D-C77E9258348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F203F99-C7B3-3EB6-3683-FE35A4341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865" y="940197"/>
            <a:ext cx="9198269" cy="4977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49790E-F310-0DA3-B8AB-C9075402D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865" y="940197"/>
            <a:ext cx="9198116" cy="497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931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042A8-3B25-15AF-263C-CDB74E936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E2DA-5E29-D674-C4A8-A41F4DF6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B91B7-46BF-4960-9C93-082DF8EDFC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ABEF30-7FC1-7235-B49D-A5CB6C46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865" y="940197"/>
            <a:ext cx="9198269" cy="49776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477D73-5C67-CF2D-F8B3-D9D59A010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865" y="940197"/>
            <a:ext cx="9198269" cy="498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94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69b28e6-979b-4ace-bfbc-b54d31a3b670">
      <Terms xmlns="http://schemas.microsoft.com/office/infopath/2007/PartnerControls"/>
    </lcf76f155ced4ddcb4097134ff3c332f>
    <Notes0 xmlns="769b28e6-979b-4ace-bfbc-b54d31a3b670" xsi:nil="true"/>
    <TaxCatchAll xmlns="4a842c64-3c53-4fdd-bb39-89fe0313387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87F64586443B44A39D623DF3033BD0" ma:contentTypeVersion="19" ma:contentTypeDescription="Create a new document." ma:contentTypeScope="" ma:versionID="467ffa958a62c3a744b41c816c3df5d7">
  <xsd:schema xmlns:xsd="http://www.w3.org/2001/XMLSchema" xmlns:xs="http://www.w3.org/2001/XMLSchema" xmlns:p="http://schemas.microsoft.com/office/2006/metadata/properties" xmlns:ns2="769b28e6-979b-4ace-bfbc-b54d31a3b670" xmlns:ns3="4a842c64-3c53-4fdd-bb39-89fe03133870" targetNamespace="http://schemas.microsoft.com/office/2006/metadata/properties" ma:root="true" ma:fieldsID="4876d191c820d4aaa7688c53d3dbcfab" ns2:_="" ns3:_="">
    <xsd:import namespace="769b28e6-979b-4ace-bfbc-b54d31a3b670"/>
    <xsd:import namespace="4a842c64-3c53-4fdd-bb39-89fe031338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Notes0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9b28e6-979b-4ace-bfbc-b54d31a3b6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Notes0" ma:index="24" nillable="true" ma:displayName="Notes" ma:internalName="Notes0">
      <xsd:simpleType>
        <xsd:restriction base="dms:Text">
          <xsd:maxLength value="255"/>
        </xsd:restriction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842c64-3c53-4fdd-bb39-89fe03133870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e78d914-b758-4527-bd89-db50752a22b9}" ma:internalName="TaxCatchAll" ma:showField="CatchAllData" ma:web="4a842c64-3c53-4fdd-bb39-89fe031338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100F67-BC3D-46B4-8D39-802DC9D7F2EB}">
  <ds:schemaRefs>
    <ds:schemaRef ds:uri="http://purl.org/dc/terms/"/>
    <ds:schemaRef ds:uri="769b28e6-979b-4ace-bfbc-b54d31a3b670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4a842c64-3c53-4fdd-bb39-89fe03133870"/>
  </ds:schemaRefs>
</ds:datastoreItem>
</file>

<file path=customXml/itemProps2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814068-EE82-4786-A141-9D186C51EA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9b28e6-979b-4ace-bfbc-b54d31a3b670"/>
    <ds:schemaRef ds:uri="4a842c64-3c53-4fdd-bb39-89fe031338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1068</Words>
  <Application>Microsoft Office PowerPoint</Application>
  <PresentationFormat>Widescreen</PresentationFormat>
  <Paragraphs>237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Corbel</vt:lpstr>
      <vt:lpstr>Segoe UI</vt:lpstr>
      <vt:lpstr>Times New Roman</vt:lpstr>
      <vt:lpstr>Wingdings</vt:lpstr>
      <vt:lpstr>Office Theme</vt:lpstr>
      <vt:lpstr>PowerPoint Presentation</vt:lpstr>
      <vt:lpstr>Outline</vt:lpstr>
      <vt:lpstr>Motivation/Background</vt:lpstr>
      <vt:lpstr>SMS Development History</vt:lpstr>
      <vt:lpstr>Hardware – SMS holder</vt:lpstr>
      <vt:lpstr>Hardware – SMS main board</vt:lpstr>
      <vt:lpstr>Software</vt:lpstr>
      <vt:lpstr>Software</vt:lpstr>
      <vt:lpstr>Software</vt:lpstr>
      <vt:lpstr>Experiment setup</vt:lpstr>
      <vt:lpstr>Experiment Results - jV Scan</vt:lpstr>
      <vt:lpstr>Experiment Results - Mppt</vt:lpstr>
      <vt:lpstr>Experiment Results – Long term stability Measurement*</vt:lpstr>
      <vt:lpstr>Future works</vt:lpstr>
      <vt:lpstr>Special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2020-04-27T17:50:26Z</dcterms:created>
  <dcterms:modified xsi:type="dcterms:W3CDTF">2025-04-24T22:21:37Z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0x0101006A87F64586443B44A39D623DF3033BD0</vt:lpwstr>
  </property>
</Properties>
</file>